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9" r:id="rId5"/>
  </p:sldMasterIdLst>
  <p:notesMasterIdLst>
    <p:notesMasterId r:id="rId16"/>
  </p:notesMasterIdLst>
  <p:handoutMasterIdLst>
    <p:handoutMasterId r:id="rId17"/>
  </p:handoutMasterIdLst>
  <p:sldIdLst>
    <p:sldId id="281" r:id="rId6"/>
    <p:sldId id="291" r:id="rId7"/>
    <p:sldId id="333" r:id="rId8"/>
    <p:sldId id="337" r:id="rId9"/>
    <p:sldId id="336" r:id="rId10"/>
    <p:sldId id="334" r:id="rId11"/>
    <p:sldId id="335" r:id="rId12"/>
    <p:sldId id="311" r:id="rId13"/>
    <p:sldId id="301" r:id="rId14"/>
    <p:sldId id="298" r:id="rId1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DF411C"/>
    <a:srgbClr val="DC5D2A"/>
    <a:srgbClr val="7F8781"/>
    <a:srgbClr val="EEEEEE"/>
    <a:srgbClr val="000000"/>
    <a:srgbClr val="DE412F"/>
    <a:srgbClr val="4A4E52"/>
    <a:srgbClr val="E3E8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09/11/2022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09/11/2022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59" y="3404110"/>
            <a:ext cx="8584041" cy="10633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Web technologies using </a:t>
            </a:r>
            <a:r>
              <a:rPr lang="en-GB" dirty="0">
                <a:solidFill>
                  <a:srgbClr val="DE411B"/>
                </a:solidFill>
              </a:rPr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Course 6 – REST webservices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2982A2F-246A-4390-B082-72F010224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81" y="1076308"/>
            <a:ext cx="4014319" cy="10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DANIELA </a:t>
            </a:r>
            <a:r>
              <a:rPr lang="en-GB" dirty="0" err="1"/>
              <a:t>spilcĂ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1730E-3B1E-41C5-9ADE-8766D30D763F}"/>
              </a:ext>
            </a:extLst>
          </p:cNvPr>
          <p:cNvSpPr txBox="1"/>
          <p:nvPr/>
        </p:nvSpPr>
        <p:spPr>
          <a:xfrm>
            <a:off x="4838330" y="2494131"/>
            <a:ext cx="5790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2000" dirty="0"/>
              <a:t>Request params</a:t>
            </a:r>
          </a:p>
          <a:p>
            <a:r>
              <a:rPr lang="en-US" sz="2000" dirty="0"/>
              <a:t>Request body</a:t>
            </a:r>
          </a:p>
          <a:p>
            <a:r>
              <a:rPr lang="en-US" sz="2000" dirty="0"/>
              <a:t>Response</a:t>
            </a:r>
          </a:p>
          <a:p>
            <a:r>
              <a:rPr lang="en-US" sz="2000" dirty="0"/>
              <a:t>Headers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Request params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780522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param - </a:t>
            </a:r>
            <a:r>
              <a:rPr lang="en-US" dirty="0">
                <a:solidFill>
                  <a:srgbClr val="FF0000"/>
                </a:solidFill>
              </a:rPr>
              <a:t>@PathVariable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path variables may be substituted with identity-based values: 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GET / leagues/{</a:t>
            </a:r>
            <a:r>
              <a:rPr lang="en-US" dirty="0" err="1"/>
              <a:t>leagueId</a:t>
            </a:r>
            <a:r>
              <a:rPr lang="en-US" dirty="0"/>
              <a:t>}/teams/{</a:t>
            </a:r>
            <a:r>
              <a:rPr lang="en-US" dirty="0" err="1"/>
              <a:t>teamId</a:t>
            </a:r>
            <a:r>
              <a:rPr lang="en-US" dirty="0"/>
              <a:t>}/players/{</a:t>
            </a:r>
            <a:r>
              <a:rPr lang="en-US" dirty="0" err="1"/>
              <a:t>playerId</a:t>
            </a:r>
            <a:r>
              <a:rPr lang="en-US" dirty="0"/>
              <a:t>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param - </a:t>
            </a:r>
            <a:r>
              <a:rPr lang="en-US" dirty="0">
                <a:solidFill>
                  <a:srgbClr val="FF0000"/>
                </a:solidFill>
              </a:rPr>
              <a:t>@RequestParam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is an URI’s optional query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comes after the path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can provide clients with additional interaction capabilities (searching, pagination or filtering)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GET /</a:t>
            </a:r>
            <a:r>
              <a:rPr lang="en-US" dirty="0" err="1"/>
              <a:t>users?role</a:t>
            </a:r>
            <a:r>
              <a:rPr lang="en-US" dirty="0"/>
              <a:t>=admin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GET /</a:t>
            </a:r>
            <a:r>
              <a:rPr lang="en-US" dirty="0" err="1"/>
              <a:t>users?pageSize</a:t>
            </a:r>
            <a:r>
              <a:rPr lang="en-US" dirty="0"/>
              <a:t>=25&amp;pageStartIndex=50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/>
              <a:t>for complex searching / filtering, consider designing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 special resource such as </a:t>
            </a:r>
            <a:r>
              <a:rPr lang="en-US" i="1" dirty="0"/>
              <a:t>search: </a:t>
            </a:r>
            <a:r>
              <a:rPr lang="en-US" dirty="0"/>
              <a:t>POST /users/search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a GET request with a body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7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Request params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8492971" cy="348813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required parameters should be put in the path, and any optional parameters should be query string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optional parameters in the path cause unexpected results when trying to write URL handlers that match different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7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Request body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236988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@RequestBody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mapped to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used for POST, PUT,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to use it with a GET, less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3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response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9309717" cy="2026196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ResponseEntity</a:t>
            </a:r>
            <a:r>
              <a:rPr lang="en-US" dirty="0"/>
              <a:t>: used when extra information is needed on the response, apart from the possible retrieved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status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headers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1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headers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E34A494-3CD7-4C44-A494-D2F03C199D6C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5953957" cy="995144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E56AD54-AB1F-4B4B-9BDE-513DB833C56D}"/>
              </a:ext>
            </a:extLst>
          </p:cNvPr>
          <p:cNvSpPr txBox="1">
            <a:spLocks/>
          </p:cNvSpPr>
          <p:nvPr/>
        </p:nvSpPr>
        <p:spPr>
          <a:xfrm>
            <a:off x="917359" y="1878878"/>
            <a:ext cx="10295138" cy="410933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Various forms of metadata may be conveyed through the entity headers for the HTTP request and HTTP response (</a:t>
            </a:r>
            <a:r>
              <a:rPr lang="en-US" dirty="0">
                <a:solidFill>
                  <a:srgbClr val="FF0000"/>
                </a:solidFill>
              </a:rPr>
              <a:t>@RequestHeader </a:t>
            </a:r>
            <a:r>
              <a:rPr lang="en-US" dirty="0"/>
              <a:t>for requests)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 standard headers: 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Content-Type</a:t>
            </a:r>
            <a:r>
              <a:rPr lang="en-US" dirty="0"/>
              <a:t>: 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the type of data found within a request or response message’s body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media type: application, audio, image, message, model, multipart, text, or video</a:t>
            </a:r>
          </a:p>
          <a:p>
            <a:pPr marL="1200150" lvl="2">
              <a:buFont typeface="Arial" panose="020B0604020202020204" pitchFamily="34" charset="0"/>
              <a:buChar char="•"/>
            </a:pPr>
            <a:r>
              <a:rPr lang="en-US" dirty="0"/>
              <a:t> commonly used: text/html, image/jpeg, application/xml, application/json</a:t>
            </a:r>
          </a:p>
          <a:p>
            <a:pPr marL="1200150" lvl="2"/>
            <a:endParaRPr lang="en-US" dirty="0"/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ETag</a:t>
            </a:r>
            <a:r>
              <a:rPr lang="en-US" dirty="0"/>
              <a:t>: identifies a specific “version” of the resource. Usually sent in response to GET requests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If-Match</a:t>
            </a:r>
            <a:r>
              <a:rPr lang="en-US" dirty="0"/>
              <a:t>: identifies a specific “version” of the resource. Usually sent in request for PUT or PATCH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: the URI of a newly created resource. Usually sent in response to the successful creation of a resource</a:t>
            </a:r>
          </a:p>
          <a:p>
            <a:pPr marL="5715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Accept</a:t>
            </a:r>
            <a:r>
              <a:rPr lang="en-US" dirty="0"/>
              <a:t>: the type of data found within a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headers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9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522C259-1AF8-40CB-BB39-96A25F5DC97A}"/>
              </a:ext>
            </a:extLst>
          </p:cNvPr>
          <p:cNvSpPr txBox="1">
            <a:spLocks/>
          </p:cNvSpPr>
          <p:nvPr/>
        </p:nvSpPr>
        <p:spPr>
          <a:xfrm>
            <a:off x="806824" y="1524019"/>
            <a:ext cx="5016927" cy="651460"/>
          </a:xfrm>
          <a:prstGeom prst="rect">
            <a:avLst/>
          </a:prstGeom>
        </p:spPr>
        <p:txBody>
          <a:bodyPr vert="horz" wrap="square" lIns="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1ADB5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8FDF9C8-8303-4BFA-A799-6B35B23913A6}"/>
              </a:ext>
            </a:extLst>
          </p:cNvPr>
          <p:cNvSpPr txBox="1">
            <a:spLocks/>
          </p:cNvSpPr>
          <p:nvPr/>
        </p:nvSpPr>
        <p:spPr>
          <a:xfrm>
            <a:off x="797946" y="1390812"/>
            <a:ext cx="9831977" cy="28869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E411B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in Action, by Craig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Spring REST, by Balaji Varanasi, Sudha </a:t>
            </a:r>
            <a:r>
              <a:rPr lang="en-US" sz="1400" dirty="0" err="1"/>
              <a:t>Belida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REST API Design Rulebook, by Mark Masse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https://www.ics.uci.edu/~fielding/pubs/dissertation/top.htm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 indent="0">
              <a:buFont typeface="Wingdings" panose="05000000000000000000" pitchFamily="2" charset="2"/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015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0BF0CD-4709-4C21-AA28-698083AD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26" y="1988598"/>
            <a:ext cx="3542190" cy="35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4768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bc4d860cc0089058792d6da1c38968a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5ffeb872ee5573fa599abbf4d6063fed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27SRNQJM56W6-168782361-286502</_dlc_DocId>
    <_dlc_DocIdUrl xmlns="9a90466d-298e-42c6-9514-fada4205df45">
      <Url>https://endava.sharepoint.com/Group/SalesAndMarketing/_layouts/15/DocIdRedir.aspx?ID=27SRNQJM56W6-168782361-286502</Url>
      <Description>27SRNQJM56W6-168782361-286502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0AE830-15A5-444B-9AA5-4036EE5311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17D996-CB82-471C-BBA9-18018677EA6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e7e4dd7-87a7-44ed-a117-880e36b8a711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9a90466d-298e-42c6-9514-fada4205df45"/>
    <ds:schemaRef ds:uri="b00bdadb-5151-4b9a-bcb6-794e3648a446"/>
  </ds:schemaRefs>
</ds:datastoreItem>
</file>

<file path=customXml/itemProps4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3716</TotalTime>
  <Words>417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Web technologies using java</vt:lpstr>
      <vt:lpstr>agenda</vt:lpstr>
      <vt:lpstr>Request params</vt:lpstr>
      <vt:lpstr>Request params</vt:lpstr>
      <vt:lpstr>Request body</vt:lpstr>
      <vt:lpstr>response</vt:lpstr>
      <vt:lpstr>headers</vt:lpstr>
      <vt:lpstr>bibliography</vt:lpstr>
      <vt:lpstr>Q&amp;A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Daniela Mihaela Spilca</cp:lastModifiedBy>
  <cp:revision>451</cp:revision>
  <cp:lastPrinted>2015-07-09T12:46:33Z</cp:lastPrinted>
  <dcterms:created xsi:type="dcterms:W3CDTF">2017-02-27T09:06:14Z</dcterms:created>
  <dcterms:modified xsi:type="dcterms:W3CDTF">2022-11-09T17:54:35Z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0fa16cee-d055-4cfb-a04f-da5a647cef96</vt:lpwstr>
  </property>
  <property fmtid="{D5CDD505-2E9C-101B-9397-08002B2CF9AE}" pid="4" name="TaskStatus">
    <vt:lpwstr>Not Started</vt:lpwstr>
  </property>
  <property fmtid="{D5CDD505-2E9C-101B-9397-08002B2CF9AE}" pid="5" name="_dlc_policyId">
    <vt:lpwstr/>
  </property>
  <property fmtid="{D5CDD505-2E9C-101B-9397-08002B2CF9AE}" pid="6" name="StartDate">
    <vt:lpwstr>2019-09-13T08:00:22Z</vt:lpwstr>
  </property>
  <property fmtid="{D5CDD505-2E9C-101B-9397-08002B2CF9AE}" pid="7" name="ItemRetentionFormula">
    <vt:lpwstr/>
  </property>
  <property fmtid="{D5CDD505-2E9C-101B-9397-08002B2CF9AE}" pid="8" name="Priority">
    <vt:lpwstr>(2) Normal</vt:lpwstr>
  </property>
</Properties>
</file>